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awdoo3.com/%D8%A8%D8%AD%D8%AB_%D8%B9%D9%86_%D8%AA%D9%84%D9%88%D8%AB_%D8%A7%D9%84%D8%AA%D8%B1%D8%A8%D8%A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152651"/>
          </a:xfrm>
        </p:spPr>
        <p:txBody>
          <a:bodyPr>
            <a:normAutofit/>
          </a:bodyPr>
          <a:lstStyle/>
          <a:p>
            <a:r>
              <a:rPr lang="ar-IQ" b="1" dirty="0" smtClean="0"/>
              <a:t>التلوث البيئي</a:t>
            </a:r>
            <a:br>
              <a:rPr lang="ar-IQ" b="1" dirty="0" smtClean="0"/>
            </a:br>
            <a:r>
              <a:rPr lang="ar-IQ" b="1" dirty="0" smtClean="0"/>
              <a:t>المحاضرة </a:t>
            </a:r>
            <a:r>
              <a:rPr lang="ar-IQ" b="1" dirty="0" smtClean="0"/>
              <a:t>الثالثة عشر </a:t>
            </a:r>
            <a:r>
              <a:rPr lang="ar-IQ" b="1" dirty="0" smtClean="0"/>
              <a:t/>
            </a:r>
            <a:br>
              <a:rPr lang="ar-IQ" b="1" dirty="0" smtClean="0"/>
            </a:br>
            <a:r>
              <a:rPr lang="ar-SA" b="1" dirty="0"/>
              <a:t>تلوث التربة</a:t>
            </a:r>
            <a:endParaRPr lang="ar-IQ" b="1" dirty="0"/>
          </a:p>
        </p:txBody>
      </p:sp>
      <p:sp>
        <p:nvSpPr>
          <p:cNvPr id="3" name="Subtitle 2"/>
          <p:cNvSpPr>
            <a:spLocks noGrp="1"/>
          </p:cNvSpPr>
          <p:nvPr>
            <p:ph type="subTitle" idx="1"/>
          </p:nvPr>
        </p:nvSpPr>
        <p:spPr/>
        <p:txBody>
          <a:bodyPr/>
          <a:lstStyle/>
          <a:p>
            <a:r>
              <a:rPr lang="ar-IQ" b="1" dirty="0" smtClean="0">
                <a:solidFill>
                  <a:schemeClr val="tx1"/>
                </a:solidFill>
                <a:cs typeface="+mj-cs"/>
              </a:rPr>
              <a:t>اعداد</a:t>
            </a:r>
          </a:p>
          <a:p>
            <a:r>
              <a:rPr lang="ar-IQ" b="1" dirty="0" smtClean="0">
                <a:solidFill>
                  <a:schemeClr val="tx1"/>
                </a:solidFill>
                <a:cs typeface="+mj-cs"/>
              </a:rPr>
              <a:t>م.وفاء شمخي جبر </a:t>
            </a:r>
          </a:p>
          <a:p>
            <a:r>
              <a:rPr lang="ar-IQ" b="1" dirty="0" smtClean="0">
                <a:solidFill>
                  <a:schemeClr val="tx1"/>
                </a:solidFill>
                <a:cs typeface="+mj-cs"/>
              </a:rPr>
              <a:t>مدرس المادة</a:t>
            </a:r>
            <a:endParaRPr lang="ar-IQ" b="1" dirty="0">
              <a:solidFill>
                <a:schemeClr val="tx1"/>
              </a:solidFill>
              <a:cs typeface="+mj-cs"/>
            </a:endParaRPr>
          </a:p>
        </p:txBody>
      </p:sp>
      <p:sp>
        <p:nvSpPr>
          <p:cNvPr id="4" name="Subtitle 2"/>
          <p:cNvSpPr txBox="1">
            <a:spLocks/>
          </p:cNvSpPr>
          <p:nvPr/>
        </p:nvSpPr>
        <p:spPr>
          <a:xfrm>
            <a:off x="1524000" y="304800"/>
            <a:ext cx="6400800" cy="11430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IQ" b="1" dirty="0" smtClean="0">
                <a:solidFill>
                  <a:schemeClr val="tx1"/>
                </a:solidFill>
                <a:cs typeface="+mj-cs"/>
              </a:rPr>
              <a:t>جامعة ديالى – كلية العلوم</a:t>
            </a:r>
          </a:p>
          <a:p>
            <a:r>
              <a:rPr lang="ar-IQ" b="1" dirty="0" smtClean="0">
                <a:solidFill>
                  <a:schemeClr val="tx1"/>
                </a:solidFill>
                <a:cs typeface="+mj-cs"/>
              </a:rPr>
              <a:t>قسم الكيمياء</a:t>
            </a:r>
            <a:endParaRPr lang="ar-IQ" b="1" dirty="0">
              <a:solidFill>
                <a:schemeClr val="tx1"/>
              </a:solidFill>
              <a:cs typeface="+mj-cs"/>
            </a:endParaRPr>
          </a:p>
        </p:txBody>
      </p:sp>
    </p:spTree>
    <p:extLst>
      <p:ext uri="{BB962C8B-B14F-4D97-AF65-F5344CB8AC3E}">
        <p14:creationId xmlns:p14="http://schemas.microsoft.com/office/powerpoint/2010/main" val="4204551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t>تلوث </a:t>
            </a:r>
            <a:r>
              <a:rPr lang="ar-SA" b="1" dirty="0" smtClean="0"/>
              <a:t>التربة</a:t>
            </a:r>
            <a:endParaRPr lang="ar-IQ" dirty="0"/>
          </a:p>
        </p:txBody>
      </p:sp>
      <p:sp>
        <p:nvSpPr>
          <p:cNvPr id="3" name="Content Placeholder 2"/>
          <p:cNvSpPr>
            <a:spLocks noGrp="1"/>
          </p:cNvSpPr>
          <p:nvPr>
            <p:ph idx="1"/>
          </p:nvPr>
        </p:nvSpPr>
        <p:spPr/>
        <p:txBody>
          <a:bodyPr>
            <a:normAutofit fontScale="92500" lnSpcReduction="10000"/>
          </a:bodyPr>
          <a:lstStyle/>
          <a:p>
            <a:pPr marL="0" indent="0" algn="just" rtl="1">
              <a:buNone/>
            </a:pPr>
            <a:r>
              <a:rPr lang="ar-SA" b="1" u="sng" dirty="0">
                <a:cs typeface="+mj-cs"/>
              </a:rPr>
              <a:t>تلوث التربة</a:t>
            </a:r>
            <a:endParaRPr lang="en-US" dirty="0">
              <a:cs typeface="+mj-cs"/>
            </a:endParaRPr>
          </a:p>
          <a:p>
            <a:pPr marL="0" indent="0" algn="just">
              <a:buNone/>
            </a:pPr>
            <a:r>
              <a:rPr lang="ar-SA" dirty="0">
                <a:cs typeface="+mj-cs"/>
              </a:rPr>
              <a:t>تُشكّل التربة الجزء العلوي من سطح الأرض، وهي تلك الطبقة الرقيقة التي تكسو سطح الكرة الأرضيّة، وتتكون من مواد عضوية وتفتّت الصخور تحت تأثير بعض العوامل البيئية والكيميائية والبيولوجية، ويشار إلى أنّ أي اختلال بهذه المكونات قد يشكل خطراً جسيماً على البيئة المحيطة بها نظراً لما لها من أهميّةٍ بالغة في حياة الإنسان والنبات والحيوان</a:t>
            </a:r>
            <a:r>
              <a:rPr lang="en-US" dirty="0">
                <a:cs typeface="+mj-cs"/>
              </a:rPr>
              <a:t>.</a:t>
            </a:r>
            <a:br>
              <a:rPr lang="en-US" dirty="0">
                <a:cs typeface="+mj-cs"/>
              </a:rPr>
            </a:br>
            <a:r>
              <a:rPr lang="ar-SA" dirty="0">
                <a:cs typeface="+mj-cs"/>
              </a:rPr>
              <a:t>يُعرف تلوث التربة بأنه اختلال مكوّنات التربة واختلاط مواد غير مألوفة مع المكونات الطبيعية للتربة ما يؤثّر سلباً عليها فيختل التركيب الكيميائي والفيزيائي الخاص بها، </a:t>
            </a:r>
            <a:endParaRPr lang="ar-IQ" dirty="0">
              <a:cs typeface="+mj-cs"/>
            </a:endParaRPr>
          </a:p>
        </p:txBody>
      </p:sp>
    </p:spTree>
    <p:extLst>
      <p:ext uri="{BB962C8B-B14F-4D97-AF65-F5344CB8AC3E}">
        <p14:creationId xmlns:p14="http://schemas.microsoft.com/office/powerpoint/2010/main" val="3422195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تلوث التربة</a:t>
            </a:r>
            <a:endParaRPr lang="ar-IQ" dirty="0"/>
          </a:p>
        </p:txBody>
      </p:sp>
      <p:sp>
        <p:nvSpPr>
          <p:cNvPr id="3" name="Content Placeholder 2"/>
          <p:cNvSpPr>
            <a:spLocks noGrp="1"/>
          </p:cNvSpPr>
          <p:nvPr>
            <p:ph idx="1"/>
          </p:nvPr>
        </p:nvSpPr>
        <p:spPr/>
        <p:txBody>
          <a:bodyPr>
            <a:normAutofit fontScale="92500" lnSpcReduction="10000"/>
          </a:bodyPr>
          <a:lstStyle/>
          <a:p>
            <a:pPr marL="0" indent="0" algn="r" rtl="1">
              <a:buNone/>
            </a:pPr>
            <a:r>
              <a:rPr lang="ar-SA" dirty="0"/>
              <a:t>ويمكن أن يكون التلوث بارتفاع مستوى مكوّن من مكوّنات التربة الطبيعية أو أكثر وزيادة تركيزه، ويعود هذا التلوّث بالضرر والخطر على حياة الإنسان والنبات والحيوان، ويعدّ من أكثر أنواع التلوث خطورة</a:t>
            </a:r>
            <a:r>
              <a:rPr lang="en-US" dirty="0"/>
              <a:t>.</a:t>
            </a:r>
            <a:br>
              <a:rPr lang="en-US" dirty="0"/>
            </a:br>
            <a:endParaRPr lang="ar-IQ" dirty="0"/>
          </a:p>
          <a:p>
            <a:pPr marL="0" indent="0" algn="r" rtl="1">
              <a:buNone/>
            </a:pPr>
            <a:r>
              <a:rPr lang="ar-SA" dirty="0" smtClean="0"/>
              <a:t>بشكل </a:t>
            </a:r>
            <a:r>
              <a:rPr lang="ar-SA" dirty="0"/>
              <a:t>عام إنّ أيّ تلوّث يطرأ على المكونات الطبيعية يؤدي إلى اضطراب دورها في النظام البيئي، وقد يكون هذا التلوّث مباشراً أو غير مباشر وذلك وفق السبب الملوث، وللإنسان دور بالغ في التلوّث بكل أشكاله وخاصّةً تلوث المياه والتربة، وتعّد التربة وسطاً ضرورياً لحياة الكائنات الحية والنباتات</a:t>
            </a:r>
            <a:r>
              <a:rPr lang="en-US" dirty="0"/>
              <a:t>.</a:t>
            </a:r>
          </a:p>
        </p:txBody>
      </p:sp>
    </p:spTree>
    <p:extLst>
      <p:ext uri="{BB962C8B-B14F-4D97-AF65-F5344CB8AC3E}">
        <p14:creationId xmlns:p14="http://schemas.microsoft.com/office/powerpoint/2010/main" val="2795099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مصادر تلوث التربة</a:t>
            </a:r>
            <a:endParaRPr lang="ar-IQ" dirty="0"/>
          </a:p>
        </p:txBody>
      </p:sp>
      <p:sp>
        <p:nvSpPr>
          <p:cNvPr id="3" name="Content Placeholder 2"/>
          <p:cNvSpPr>
            <a:spLocks noGrp="1"/>
          </p:cNvSpPr>
          <p:nvPr>
            <p:ph idx="1"/>
          </p:nvPr>
        </p:nvSpPr>
        <p:spPr/>
        <p:txBody>
          <a:bodyPr>
            <a:normAutofit fontScale="92500"/>
          </a:bodyPr>
          <a:lstStyle/>
          <a:p>
            <a:pPr marL="0" indent="0" algn="just" rtl="1">
              <a:buNone/>
            </a:pPr>
            <a:r>
              <a:rPr lang="ar-SA" b="1" u="sng" dirty="0">
                <a:cs typeface="+mj-cs"/>
              </a:rPr>
              <a:t>مصادر تلوث التربة</a:t>
            </a:r>
            <a:endParaRPr lang="en-US" dirty="0">
              <a:cs typeface="+mj-cs"/>
            </a:endParaRPr>
          </a:p>
          <a:p>
            <a:pPr marL="0" indent="0" algn="just" rtl="1">
              <a:buNone/>
            </a:pPr>
            <a:r>
              <a:rPr lang="ar-SA" dirty="0">
                <a:cs typeface="+mj-cs"/>
              </a:rPr>
              <a:t>تقسم مصادر تلوث التربة إلى عدة أنواع، ومنها</a:t>
            </a:r>
            <a:r>
              <a:rPr lang="en-US" dirty="0">
                <a:cs typeface="+mj-cs"/>
              </a:rPr>
              <a:t>:</a:t>
            </a:r>
          </a:p>
          <a:p>
            <a:pPr marL="0" indent="0" algn="just" rtl="1">
              <a:buNone/>
            </a:pPr>
            <a:r>
              <a:rPr lang="ar-SA" dirty="0">
                <a:cs typeface="+mj-cs"/>
              </a:rPr>
              <a:t>1</a:t>
            </a:r>
            <a:r>
              <a:rPr lang="ar-SA" b="1" dirty="0">
                <a:cs typeface="+mj-cs"/>
              </a:rPr>
              <a:t>-الملوثات الطبيعية، وهي</a:t>
            </a:r>
            <a:r>
              <a:rPr lang="en-US" dirty="0">
                <a:cs typeface="+mj-cs"/>
              </a:rPr>
              <a:t>:</a:t>
            </a:r>
          </a:p>
          <a:p>
            <a:pPr marL="0" indent="0" algn="just" rtl="1">
              <a:buNone/>
            </a:pPr>
            <a:r>
              <a:rPr lang="ar-SA" dirty="0">
                <a:cs typeface="+mj-cs"/>
              </a:rPr>
              <a:t>أ-</a:t>
            </a:r>
            <a:r>
              <a:rPr lang="ar-SA" b="1" dirty="0">
                <a:cs typeface="+mj-cs"/>
              </a:rPr>
              <a:t> الانجراف</a:t>
            </a:r>
            <a:r>
              <a:rPr lang="en-US" b="1" dirty="0">
                <a:cs typeface="+mj-cs"/>
              </a:rPr>
              <a:t> (Weathering)</a:t>
            </a:r>
            <a:r>
              <a:rPr lang="ar-SA" dirty="0">
                <a:cs typeface="+mj-cs"/>
              </a:rPr>
              <a:t>، هي عمليّة تعرّي التربة من المواد العضوية والخصبة الضرورية لنمو النباتات وتآكلها تحت تأثير عدة عوامل مناخية وبشرية، ومن أهم العوامل المناخية الرياح والماء، وتعدّ من أكثر العوامل المؤثرة في انجراف التربة التي تفقدها خصائصها ما يؤدّي إلى بطء في استعادة التربة لخصائصها وتوازنها، ويكمن دور الإنسان في انجراف التربة على النحو التالي</a:t>
            </a:r>
            <a:r>
              <a:rPr lang="en-US" dirty="0">
                <a:cs typeface="+mj-cs"/>
              </a:rPr>
              <a:t>:</a:t>
            </a:r>
          </a:p>
          <a:p>
            <a:pPr marL="0" indent="0" algn="just">
              <a:buNone/>
            </a:pPr>
            <a:endParaRPr lang="ar-IQ" dirty="0">
              <a:cs typeface="+mj-cs"/>
            </a:endParaRPr>
          </a:p>
        </p:txBody>
      </p:sp>
    </p:spTree>
    <p:extLst>
      <p:ext uri="{BB962C8B-B14F-4D97-AF65-F5344CB8AC3E}">
        <p14:creationId xmlns:p14="http://schemas.microsoft.com/office/powerpoint/2010/main" val="3036842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دور الإنسان في انجراف التربة</a:t>
            </a:r>
            <a:endParaRPr lang="ar-IQ" dirty="0"/>
          </a:p>
        </p:txBody>
      </p:sp>
      <p:sp>
        <p:nvSpPr>
          <p:cNvPr id="3" name="Content Placeholder 2"/>
          <p:cNvSpPr>
            <a:spLocks noGrp="1"/>
          </p:cNvSpPr>
          <p:nvPr>
            <p:ph idx="1"/>
          </p:nvPr>
        </p:nvSpPr>
        <p:spPr/>
        <p:txBody>
          <a:bodyPr/>
          <a:lstStyle/>
          <a:p>
            <a:pPr algn="r" rtl="1"/>
            <a:r>
              <a:rPr lang="ar-SA" dirty="0">
                <a:cs typeface="+mj-cs"/>
              </a:rPr>
              <a:t>*الاعتداء على الغطاء النباتي وإزالته</a:t>
            </a:r>
            <a:r>
              <a:rPr lang="en-US" dirty="0">
                <a:cs typeface="+mj-cs"/>
              </a:rPr>
              <a:t>.</a:t>
            </a:r>
          </a:p>
          <a:p>
            <a:pPr algn="r" rtl="1"/>
            <a:r>
              <a:rPr lang="ar-SA" dirty="0">
                <a:cs typeface="+mj-cs"/>
              </a:rPr>
              <a:t>*الحرث الجائر للتربة في أوقات غير ملائمة لذلك</a:t>
            </a:r>
            <a:r>
              <a:rPr lang="en-US" dirty="0">
                <a:cs typeface="+mj-cs"/>
              </a:rPr>
              <a:t>.</a:t>
            </a:r>
          </a:p>
          <a:p>
            <a:pPr algn="r" rtl="1"/>
            <a:r>
              <a:rPr lang="ar-SA" dirty="0">
                <a:cs typeface="+mj-cs"/>
              </a:rPr>
              <a:t>*الرعي الجائر، وهي تعدّي الثروة الحيوانية على الغطاء النباتي في المواسم الجافة، ما يؤدّي إلى تعرّض التربة للرياح بشكل أكبر وبالتالي تأثيرها يكون عليها أكبر</a:t>
            </a:r>
            <a:r>
              <a:rPr lang="en-US" dirty="0" smtClean="0">
                <a:cs typeface="+mj-cs"/>
              </a:rPr>
              <a:t>.</a:t>
            </a:r>
            <a:endParaRPr lang="en-US" dirty="0">
              <a:cs typeface="+mj-cs"/>
            </a:endParaRPr>
          </a:p>
        </p:txBody>
      </p:sp>
    </p:spTree>
    <p:extLst>
      <p:ext uri="{BB962C8B-B14F-4D97-AF65-F5344CB8AC3E}">
        <p14:creationId xmlns:p14="http://schemas.microsoft.com/office/powerpoint/2010/main" val="625257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التصحر</a:t>
            </a:r>
            <a:endParaRPr lang="ar-IQ" dirty="0"/>
          </a:p>
        </p:txBody>
      </p:sp>
      <p:sp>
        <p:nvSpPr>
          <p:cNvPr id="3" name="Content Placeholder 2"/>
          <p:cNvSpPr>
            <a:spLocks noGrp="1"/>
          </p:cNvSpPr>
          <p:nvPr>
            <p:ph idx="1"/>
          </p:nvPr>
        </p:nvSpPr>
        <p:spPr/>
        <p:txBody>
          <a:bodyPr>
            <a:normAutofit lnSpcReduction="10000"/>
          </a:bodyPr>
          <a:lstStyle/>
          <a:p>
            <a:pPr marL="0" indent="0" algn="r" rtl="1">
              <a:buNone/>
            </a:pPr>
            <a:r>
              <a:rPr lang="ar-SA" b="1" dirty="0">
                <a:cs typeface="+mj-cs"/>
              </a:rPr>
              <a:t>ب- التصحر</a:t>
            </a:r>
            <a:r>
              <a:rPr lang="en-US" b="1" dirty="0">
                <a:cs typeface="+mj-cs"/>
              </a:rPr>
              <a:t> (Desertification</a:t>
            </a:r>
            <a:r>
              <a:rPr lang="en-US" dirty="0">
                <a:cs typeface="+mj-cs"/>
              </a:rPr>
              <a:t>)</a:t>
            </a:r>
            <a:r>
              <a:rPr lang="ar-SA" dirty="0">
                <a:cs typeface="+mj-cs"/>
              </a:rPr>
              <a:t>، هو اختلال مكوّنات التربة الحيويّة وخصائصها ودورها في النظام البيئي وبالتالي عجزها عن تحفيز عمليّة نمو النباتات وإمدادها بالمتطلبات الضرورية، والتصحّر يوحي مسماه إلى معناه حيث تصبح الأراضي شبه صحراوية خالية من الغطاء النباتي، وقد يكون التصحر ناتجاً عن</a:t>
            </a:r>
            <a:r>
              <a:rPr lang="en-US" dirty="0" smtClean="0">
                <a:cs typeface="+mj-cs"/>
              </a:rPr>
              <a:t>:</a:t>
            </a:r>
            <a:endParaRPr lang="en-US" sz="2400" dirty="0">
              <a:cs typeface="+mj-cs"/>
            </a:endParaRPr>
          </a:p>
          <a:p>
            <a:pPr algn="r" rtl="1">
              <a:buFont typeface="Wingdings" pitchFamily="2" charset="2"/>
              <a:buChar char="§"/>
            </a:pPr>
            <a:r>
              <a:rPr lang="ar-SA" dirty="0" smtClean="0">
                <a:cs typeface="+mj-cs"/>
              </a:rPr>
              <a:t>عوامل </a:t>
            </a:r>
            <a:r>
              <a:rPr lang="ar-SA" dirty="0">
                <a:cs typeface="+mj-cs"/>
              </a:rPr>
              <a:t>مناخية، كقلة الأمطار، الجفاف</a:t>
            </a:r>
            <a:r>
              <a:rPr lang="en-US" dirty="0" smtClean="0">
                <a:cs typeface="+mj-cs"/>
              </a:rPr>
              <a:t>.</a:t>
            </a:r>
            <a:endParaRPr lang="en-US" sz="1800" dirty="0">
              <a:cs typeface="+mj-cs"/>
            </a:endParaRPr>
          </a:p>
          <a:p>
            <a:pPr algn="r" rtl="1">
              <a:buFont typeface="Wingdings" pitchFamily="2" charset="2"/>
              <a:buChar char="§"/>
            </a:pPr>
            <a:r>
              <a:rPr lang="ar-SA" dirty="0" smtClean="0">
                <a:cs typeface="+mj-cs"/>
              </a:rPr>
              <a:t>ارتفاع </a:t>
            </a:r>
            <a:r>
              <a:rPr lang="ar-SA" dirty="0">
                <a:cs typeface="+mj-cs"/>
              </a:rPr>
              <a:t>نسبة الملوحة في التربة</a:t>
            </a:r>
            <a:r>
              <a:rPr lang="en-US" dirty="0" smtClean="0">
                <a:cs typeface="+mj-cs"/>
              </a:rPr>
              <a:t>.</a:t>
            </a:r>
            <a:endParaRPr lang="en-US" sz="1800" dirty="0">
              <a:cs typeface="+mj-cs"/>
            </a:endParaRPr>
          </a:p>
          <a:p>
            <a:pPr algn="r" rtl="1">
              <a:buFont typeface="Wingdings" pitchFamily="2" charset="2"/>
              <a:buChar char="§"/>
            </a:pPr>
            <a:r>
              <a:rPr lang="ar-SA" dirty="0" smtClean="0">
                <a:cs typeface="+mj-cs"/>
              </a:rPr>
              <a:t>الزحف </a:t>
            </a:r>
            <a:r>
              <a:rPr lang="ar-SA" dirty="0">
                <a:cs typeface="+mj-cs"/>
              </a:rPr>
              <a:t>العمراني</a:t>
            </a:r>
            <a:r>
              <a:rPr lang="en-US" dirty="0">
                <a:cs typeface="+mj-cs"/>
              </a:rPr>
              <a:t>.</a:t>
            </a:r>
            <a:endParaRPr lang="en-US" sz="1800" dirty="0">
              <a:cs typeface="+mj-cs"/>
            </a:endParaRPr>
          </a:p>
          <a:p>
            <a:pPr marL="0" indent="0" algn="r">
              <a:buNone/>
            </a:pPr>
            <a:endParaRPr lang="ar-IQ" dirty="0">
              <a:cs typeface="+mj-cs"/>
            </a:endParaRPr>
          </a:p>
        </p:txBody>
      </p:sp>
    </p:spTree>
    <p:extLst>
      <p:ext uri="{BB962C8B-B14F-4D97-AF65-F5344CB8AC3E}">
        <p14:creationId xmlns:p14="http://schemas.microsoft.com/office/powerpoint/2010/main" val="4121281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الملوثات البشرية</a:t>
            </a:r>
            <a:endParaRPr lang="ar-IQ" dirty="0"/>
          </a:p>
        </p:txBody>
      </p:sp>
      <p:sp>
        <p:nvSpPr>
          <p:cNvPr id="3" name="Content Placeholder 2"/>
          <p:cNvSpPr>
            <a:spLocks noGrp="1"/>
          </p:cNvSpPr>
          <p:nvPr>
            <p:ph idx="1"/>
          </p:nvPr>
        </p:nvSpPr>
        <p:spPr/>
        <p:txBody>
          <a:bodyPr/>
          <a:lstStyle/>
          <a:p>
            <a:pPr marL="0" indent="0" algn="just" rtl="1">
              <a:buNone/>
            </a:pPr>
            <a:r>
              <a:rPr lang="ar-IQ" b="1" dirty="0" smtClean="0"/>
              <a:t>2</a:t>
            </a:r>
            <a:r>
              <a:rPr lang="ar-SA" b="1" dirty="0" smtClean="0"/>
              <a:t>- </a:t>
            </a:r>
            <a:r>
              <a:rPr lang="ar-SA" b="1" dirty="0"/>
              <a:t>الملوثات البشرية، وهي</a:t>
            </a:r>
            <a:r>
              <a:rPr lang="en-US" dirty="0"/>
              <a:t>:</a:t>
            </a:r>
          </a:p>
          <a:p>
            <a:pPr marL="0" indent="0" algn="just" rtl="1">
              <a:buNone/>
            </a:pPr>
            <a:r>
              <a:rPr lang="ar-SA" dirty="0"/>
              <a:t>المخلفات الصلبة: على الرّغم من إيجابيات التقدم الصناعي من الناحية الاقتصادية إلا أنّ له بعض الجوانب السلبية على الناحية الطبيعية كالنفايات الصلبة التي تطرحها المصانع، فيؤثّر سلباً على النظام البيئي، وتتمثّل المخلّفات الصلبة من النشاطات الصناعية بالحديد والألمنيوم والمطاط الصناعي وغيرها من المواد التي لا تتحلّل في التربة أو بطيئة التحلل، وبالتالي يُشكّل تجمعها وتراكمها ضرراً على النظام البيئي</a:t>
            </a:r>
            <a:r>
              <a:rPr lang="en-US" dirty="0"/>
              <a:t>.</a:t>
            </a:r>
            <a:endParaRPr lang="ar-IQ" dirty="0"/>
          </a:p>
        </p:txBody>
      </p:sp>
    </p:spTree>
    <p:extLst>
      <p:ext uri="{BB962C8B-B14F-4D97-AF65-F5344CB8AC3E}">
        <p14:creationId xmlns:p14="http://schemas.microsoft.com/office/powerpoint/2010/main" val="2822707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المخلفات السائلة</a:t>
            </a:r>
            <a:endParaRPr lang="ar-IQ" dirty="0"/>
          </a:p>
        </p:txBody>
      </p:sp>
      <p:sp>
        <p:nvSpPr>
          <p:cNvPr id="3" name="Content Placeholder 2"/>
          <p:cNvSpPr>
            <a:spLocks noGrp="1"/>
          </p:cNvSpPr>
          <p:nvPr>
            <p:ph idx="1"/>
          </p:nvPr>
        </p:nvSpPr>
        <p:spPr/>
        <p:txBody>
          <a:bodyPr>
            <a:normAutofit/>
          </a:bodyPr>
          <a:lstStyle/>
          <a:p>
            <a:pPr marL="0" lvl="0" indent="0" algn="just" rtl="1">
              <a:buNone/>
            </a:pPr>
            <a:r>
              <a:rPr lang="ar-IQ" b="1" dirty="0" smtClean="0"/>
              <a:t>أ- </a:t>
            </a:r>
            <a:r>
              <a:rPr lang="ar-SA" b="1" dirty="0" smtClean="0"/>
              <a:t>المخلفات </a:t>
            </a:r>
            <a:r>
              <a:rPr lang="ar-SA" b="1" dirty="0"/>
              <a:t>السائلة:</a:t>
            </a:r>
            <a:r>
              <a:rPr lang="ar-SA" dirty="0"/>
              <a:t> تتمثّل المخلفات السائلة بما تطرحه المصانع من مياه المنظّفات الكيميائية ومياه المجاري والزيوت المعدنية المستعملة، ويبدأ تأثيرها السلبي بتسرّب هذه المواد السائلة إلى طبقات التربة الداخلية التي تعمل بدورها على القضاء على الكائنات الحية الموجودة فيها، كما تتسرّب إلى مسافات عميقة من باطن الأرض لتصل إلى المياه الجوفية، فتصبح بذلك غير صالحةٍ للاستهلاك البشري، وتتجمع الكائنات الحية الدقيقة الضارة كالجراثيم والطفيليات الممرضة وتتراكم في باطن الأرض ما يجعل من التربة غير صالحة للزراعة</a:t>
            </a:r>
            <a:r>
              <a:rPr lang="en-US" dirty="0"/>
              <a:t>.</a:t>
            </a:r>
          </a:p>
          <a:p>
            <a:pPr marL="0" indent="0" algn="just" rtl="1">
              <a:buNone/>
            </a:pPr>
            <a:endParaRPr lang="ar-IQ" dirty="0"/>
          </a:p>
        </p:txBody>
      </p:sp>
    </p:spTree>
    <p:extLst>
      <p:ext uri="{BB962C8B-B14F-4D97-AF65-F5344CB8AC3E}">
        <p14:creationId xmlns:p14="http://schemas.microsoft.com/office/powerpoint/2010/main" val="2122057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المصادر</a:t>
            </a:r>
            <a:endParaRPr lang="ar-IQ" dirty="0"/>
          </a:p>
        </p:txBody>
      </p:sp>
      <p:sp>
        <p:nvSpPr>
          <p:cNvPr id="3" name="Content Placeholder 2"/>
          <p:cNvSpPr>
            <a:spLocks noGrp="1"/>
          </p:cNvSpPr>
          <p:nvPr>
            <p:ph idx="1"/>
          </p:nvPr>
        </p:nvSpPr>
        <p:spPr/>
        <p:txBody>
          <a:bodyPr/>
          <a:lstStyle/>
          <a:p>
            <a:r>
              <a:rPr lang="en-US" dirty="0">
                <a:hlinkClick r:id="rId2"/>
              </a:rPr>
              <a:t>https://mawdoo3.com/%D8%A8%D8%AD%D8%AB_%D8%B9%D9%86_%D8%AA%D9%84%D9%88%D8%AB_%</a:t>
            </a:r>
            <a:r>
              <a:rPr lang="en-US" dirty="0" smtClean="0">
                <a:hlinkClick r:id="rId2"/>
              </a:rPr>
              <a:t>D8%A7%D9%84%D8%AA%D8%B1%D8%A8%D8%A9</a:t>
            </a:r>
            <a:endParaRPr lang="ar-IQ" dirty="0" smtClean="0"/>
          </a:p>
          <a:p>
            <a:endParaRPr lang="ar-IQ" dirty="0"/>
          </a:p>
        </p:txBody>
      </p:sp>
    </p:spTree>
    <p:extLst>
      <p:ext uri="{BB962C8B-B14F-4D97-AF65-F5344CB8AC3E}">
        <p14:creationId xmlns:p14="http://schemas.microsoft.com/office/powerpoint/2010/main" val="3183397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484</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التلوث البيئي المحاضرة الثالثة عشر  تلوث التربة</vt:lpstr>
      <vt:lpstr>تلوث التربة</vt:lpstr>
      <vt:lpstr>تلوث التربة</vt:lpstr>
      <vt:lpstr>مصادر تلوث التربة</vt:lpstr>
      <vt:lpstr>دور الإنسان في انجراف التربة</vt:lpstr>
      <vt:lpstr>التصحر</vt:lpstr>
      <vt:lpstr>الملوثات البشرية</vt:lpstr>
      <vt:lpstr>المخلفات السائلة</vt:lpstr>
      <vt:lpstr>المصادر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 المحاضرة الثالثة عشر  تلوث التربة</dc:title>
  <dc:creator>Wafa</dc:creator>
  <cp:lastModifiedBy>Wafa</cp:lastModifiedBy>
  <cp:revision>2</cp:revision>
  <dcterms:created xsi:type="dcterms:W3CDTF">2006-08-16T00:00:00Z</dcterms:created>
  <dcterms:modified xsi:type="dcterms:W3CDTF">2020-03-04T11:52:39Z</dcterms:modified>
</cp:coreProperties>
</file>